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48" r:id="rId2"/>
    <p:sldId id="267" r:id="rId3"/>
    <p:sldId id="266" r:id="rId4"/>
    <p:sldId id="265" r:id="rId5"/>
    <p:sldId id="551" r:id="rId6"/>
    <p:sldId id="550" r:id="rId7"/>
    <p:sldId id="558" r:id="rId8"/>
    <p:sldId id="288" r:id="rId9"/>
    <p:sldId id="293" r:id="rId10"/>
    <p:sldId id="295" r:id="rId11"/>
    <p:sldId id="296" r:id="rId12"/>
    <p:sldId id="297" r:id="rId13"/>
    <p:sldId id="563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564" r:id="rId28"/>
    <p:sldId id="367" r:id="rId29"/>
    <p:sldId id="552" r:id="rId30"/>
    <p:sldId id="468" r:id="rId31"/>
    <p:sldId id="433" r:id="rId32"/>
    <p:sldId id="436" r:id="rId33"/>
    <p:sldId id="437" r:id="rId34"/>
    <p:sldId id="438" r:id="rId35"/>
    <p:sldId id="441" r:id="rId36"/>
    <p:sldId id="378" r:id="rId37"/>
    <p:sldId id="400" r:id="rId38"/>
    <p:sldId id="554" r:id="rId39"/>
    <p:sldId id="442" r:id="rId40"/>
    <p:sldId id="523" r:id="rId41"/>
    <p:sldId id="445" r:id="rId42"/>
    <p:sldId id="557" r:id="rId43"/>
    <p:sldId id="559" r:id="rId44"/>
    <p:sldId id="560" r:id="rId45"/>
    <p:sldId id="565" r:id="rId46"/>
    <p:sldId id="561" r:id="rId47"/>
    <p:sldId id="566" r:id="rId48"/>
    <p:sldId id="567" r:id="rId49"/>
    <p:sldId id="470" r:id="rId50"/>
    <p:sldId id="546" r:id="rId51"/>
  </p:sldIdLst>
  <p:sldSz cx="12192000" cy="6858000"/>
  <p:notesSz cx="6858000" cy="9144000"/>
  <p:embeddedFontLst>
    <p:embeddedFont>
      <p:font typeface="Constantia" panose="02030602050306030303" pitchFamily="18" charset="0"/>
      <p:regular r:id="rId54"/>
      <p:bold r:id="rId55"/>
      <p:italic r:id="rId56"/>
      <p:boldItalic r:id="rId57"/>
    </p:embeddedFont>
    <p:embeddedFont>
      <p:font typeface="나눔스퀘어_ac" panose="020B0600000101010101" pitchFamily="50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배달의민족 도현" panose="020B0600000101010101" pitchFamily="50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727" autoAdjust="0"/>
  </p:normalViewPr>
  <p:slideViewPr>
    <p:cSldViewPr snapToGrid="0">
      <p:cViewPr varScale="1">
        <p:scale>
          <a:sx n="136" d="100"/>
          <a:sy n="136" d="100"/>
        </p:scale>
        <p:origin x="88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에서 발전시켜 </a:t>
            </a:r>
            <a:r>
              <a:rPr lang="en-US" altLang="ko-KR" dirty="0"/>
              <a:t>meta learning</a:t>
            </a:r>
            <a:r>
              <a:rPr lang="ko-KR" altLang="en-US" dirty="0"/>
              <a:t>을 도입한 것을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68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보다 </a:t>
            </a:r>
            <a:r>
              <a:rPr lang="en-US" altLang="ko-KR" dirty="0"/>
              <a:t>in-context learning</a:t>
            </a:r>
            <a:r>
              <a:rPr lang="ko-KR" altLang="en-US" dirty="0"/>
              <a:t>의 성능을 높이기 위해 모델의 크기를 굉장히 키웠음을 알려주세요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3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4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8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편향된 결과를 뱉는 </a:t>
            </a:r>
            <a:r>
              <a:rPr lang="en-US" altLang="ko-KR" dirty="0"/>
              <a:t>gpt3</a:t>
            </a:r>
            <a:r>
              <a:rPr lang="ko-KR" altLang="en-US" dirty="0"/>
              <a:t>의 한계를 짚으며 그것을 보완하기 위해 </a:t>
            </a:r>
            <a:r>
              <a:rPr lang="en-US" altLang="ko-KR" dirty="0"/>
              <a:t>gpt3.5</a:t>
            </a:r>
            <a:r>
              <a:rPr lang="ko-KR" altLang="en-US" dirty="0"/>
              <a:t>에서는 학습에 사람을 직접적으로 개입한 인간 피드백 기반 강화학습에 대해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8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7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61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43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4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83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035E-FA60-6801-CF85-2B86C35C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982F8-B4BF-F8DC-FE32-47C6AC814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9604FF-0A20-9923-98B6-BE29F310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6946F-FDF5-13CD-BE74-654BB6B78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00:09~06:29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흠 이거 </a:t>
            </a:r>
            <a:r>
              <a:rPr lang="ko-KR" altLang="en-US" dirty="0" err="1"/>
              <a:t>넣을까말까</a:t>
            </a:r>
            <a:r>
              <a:rPr lang="ko-KR" altLang="en-US" dirty="0"/>
              <a:t> 세은아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7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, </a:t>
            </a:r>
            <a:r>
              <a:rPr lang="ko-KR" altLang="en-US" dirty="0"/>
              <a:t>비지도 학습이 무엇인지와 그림을 보며 예시를 들어주면서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85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과학 시간에 배운 뉴런을 언급하면서 뉴런을 본 따 만든 인공신경망이 </a:t>
            </a:r>
            <a:r>
              <a:rPr lang="ko-KR" altLang="en-US" dirty="0" err="1"/>
              <a:t>퍼셉트론임을</a:t>
            </a:r>
            <a:r>
              <a:rPr lang="ko-KR" altLang="en-US" dirty="0"/>
              <a:t>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4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GPT1</a:t>
            </a:r>
            <a:r>
              <a:rPr lang="ko-KR" altLang="en-US" dirty="0"/>
              <a:t>부터 시작하여 현재는 </a:t>
            </a:r>
            <a:r>
              <a:rPr lang="en-US" altLang="ko-KR" dirty="0"/>
              <a:t>GPT4</a:t>
            </a:r>
            <a:r>
              <a:rPr lang="ko-KR" altLang="en-US" dirty="0"/>
              <a:t>까지 나와있음을 알려주세요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사용하여 사전학습을 진행하고 정답이 있는 데이터로 미세조정을 진행하는 것이 전이학습임을 알려주며</a:t>
            </a:r>
            <a:r>
              <a:rPr lang="en-US" altLang="ko-KR" dirty="0"/>
              <a:t>, </a:t>
            </a:r>
            <a:r>
              <a:rPr lang="en-US" altLang="ko-KR" dirty="0" err="1"/>
              <a:t>gpt</a:t>
            </a:r>
            <a:r>
              <a:rPr lang="ko-KR" altLang="en-US" dirty="0"/>
              <a:t>는 이러한 전이학습을 사용했다고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4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사용하자는 컨셉으로 </a:t>
            </a:r>
            <a:r>
              <a:rPr lang="en-US" altLang="ko-KR" dirty="0"/>
              <a:t>gpt1</a:t>
            </a:r>
            <a:r>
              <a:rPr lang="ko-KR" altLang="en-US" dirty="0"/>
              <a:t>이 시작되었지만 여전히 </a:t>
            </a:r>
            <a:r>
              <a:rPr lang="en-US" altLang="ko-KR" dirty="0"/>
              <a:t>fine-tuning </a:t>
            </a:r>
            <a:r>
              <a:rPr lang="ko-KR" altLang="en-US" dirty="0"/>
              <a:t>단계에서는 정답이 있는 데이터를 사용하는 것이 </a:t>
            </a:r>
            <a:r>
              <a:rPr lang="en-US" altLang="ko-KR" dirty="0"/>
              <a:t>gpt1</a:t>
            </a:r>
            <a:r>
              <a:rPr lang="ko-KR" altLang="en-US" dirty="0"/>
              <a:t>의 한계임을 알려주세요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그러면서 </a:t>
            </a:r>
            <a:r>
              <a:rPr lang="en-US" altLang="ko-KR" dirty="0"/>
              <a:t>GPT-2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더 광범위한 데이터를 사용해 학습하여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데이터로 </a:t>
            </a:r>
            <a:r>
              <a:rPr lang="en-US" altLang="ko-KR" dirty="0"/>
              <a:t>fine-tuning</a:t>
            </a:r>
            <a:r>
              <a:rPr lang="ko-KR" altLang="en-US" dirty="0"/>
              <a:t>없이 </a:t>
            </a:r>
            <a:r>
              <a:rPr lang="en-US" altLang="ko-KR" dirty="0"/>
              <a:t>zero-shot learning</a:t>
            </a:r>
            <a:r>
              <a:rPr lang="ko-KR" altLang="en-US" dirty="0"/>
              <a:t>으로 높은 성능을 냈음을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4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공지능과 OpenAI-G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지금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가장 최신의 인공지능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BE6933-3832-7C6C-B7C2-5CE2058E8398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9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공지능이 뭘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 </a:t>
            </a:r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뭘까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생성형 인공지능은 어떻게 발전해 왔을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생성형 인공지능은 어떻게 발전해 왔을까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B14291B-50BC-1518-2996-2941BB3DA9A5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23138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E82E8438-5883-215F-FFF4-50E0C60FBBD5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72" r:id="rId4"/>
    <p:sldLayoutId id="2147483666" r:id="rId5"/>
    <p:sldLayoutId id="2147483679" r:id="rId6"/>
    <p:sldLayoutId id="2147483680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&#49688;&#44053;&#49373;&#44277;&#50976;&#54260;&#45908;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3av9G4tAjM?feature=oembed" TargetMode="External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82.pn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penai.com/index/introducing-o3-and-o4-mini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NHA69lCd1ZM?feature=oembed" TargetMode="Externa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TKskGBwnPiY?start=9&amp;feature=oembed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2978-B1D4-5488-CB2F-4EC4EE370436}"/>
              </a:ext>
            </a:extLst>
          </p:cNvPr>
          <p:cNvSpPr txBox="1"/>
          <p:nvPr/>
        </p:nvSpPr>
        <p:spPr>
          <a:xfrm>
            <a:off x="2380591" y="1633818"/>
            <a:ext cx="7430819" cy="1228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 및 실습자료를</a:t>
            </a:r>
            <a:endParaRPr kumimoji="0" lang="en-US" altLang="ko-KR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다운로드 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9FCA3-7E86-9DEF-B3B0-22BB17E2FD72}"/>
              </a:ext>
            </a:extLst>
          </p:cNvPr>
          <p:cNvSpPr txBox="1"/>
          <p:nvPr/>
        </p:nvSpPr>
        <p:spPr>
          <a:xfrm>
            <a:off x="1143000" y="3070179"/>
            <a:ext cx="990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 action="ppaction://hlinkfile"/>
              </a:rPr>
              <a:t>http://</a:t>
            </a:r>
            <a:r>
              <a:rPr lang="en-US" altLang="ko-KR" sz="5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 action="ppaction://hlinkfile"/>
              </a:rPr>
              <a:t>deepnhigh.com</a:t>
            </a:r>
            <a:endParaRPr lang="ko-KR" altLang="en-US" sz="5400" kern="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90660-4421-13C9-D312-A12DCB61ECCF}"/>
              </a:ext>
            </a:extLst>
          </p:cNvPr>
          <p:cNvSpPr txBox="1"/>
          <p:nvPr/>
        </p:nvSpPr>
        <p:spPr>
          <a:xfrm>
            <a:off x="1444284" y="3995962"/>
            <a:ext cx="9303434" cy="1228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Live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교육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교육자료실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- 250813-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상동고등학교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_1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</a:t>
            </a:r>
            <a:endParaRPr lang="en-US" altLang="ko-KR" sz="2400" kern="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비밀번호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: 0813</a:t>
            </a:r>
          </a:p>
        </p:txBody>
      </p:sp>
    </p:spTree>
    <p:extLst>
      <p:ext uri="{BB962C8B-B14F-4D97-AF65-F5344CB8AC3E}">
        <p14:creationId xmlns:p14="http://schemas.microsoft.com/office/powerpoint/2010/main" val="230258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46624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180000" bIns="108000" anchor="ctr"/>
          <a:lstStyle/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8865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7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4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07888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42907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457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842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866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612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5214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557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557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840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798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787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6171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3555" y="48254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0" rIns="180000" bIns="10800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7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4657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642693" y="202048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240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ko-KR" altLang="en-US" sz="24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557734" y="1857124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710041" y="2138386"/>
            <a:ext cx="9406917" cy="3002617"/>
            <a:chOff x="1079499" y="3649593"/>
            <a:chExt cx="18160999" cy="5796856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499" y="4728745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3" y="3649593"/>
              <a:ext cx="10076725" cy="579685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2149443" y="203307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상동고등학교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3806976" y="2063627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2400869" y="4363799"/>
            <a:ext cx="8876731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보편적인 인공지능을 만들기 어려움을 인정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44489" y="1881525"/>
            <a:ext cx="7954628" cy="309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 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8458556" y="3704684"/>
            <a:ext cx="3439292" cy="20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7627880" y="5725939"/>
            <a:ext cx="510064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/>
          <a:stretch/>
        </p:blipFill>
        <p:spPr bwMode="auto">
          <a:xfrm>
            <a:off x="6299200" y="2290655"/>
            <a:ext cx="3977153" cy="217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C9E75F-5833-67AF-C8D4-04510FB5CB0E}"/>
              </a:ext>
            </a:extLst>
          </p:cNvPr>
          <p:cNvGrpSpPr/>
          <p:nvPr/>
        </p:nvGrpSpPr>
        <p:grpSpPr>
          <a:xfrm>
            <a:off x="1433747" y="2193956"/>
            <a:ext cx="5957653" cy="2892833"/>
            <a:chOff x="1518097" y="2389356"/>
            <a:chExt cx="5957653" cy="28928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769AE1-7DDF-4F73-B9C1-CE6AF5666023}"/>
                </a:ext>
              </a:extLst>
            </p:cNvPr>
            <p:cNvSpPr txBox="1"/>
            <p:nvPr/>
          </p:nvSpPr>
          <p:spPr>
            <a:xfrm>
              <a:off x="1518097" y="2389356"/>
              <a:ext cx="4236803" cy="207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시스템에 대한 실망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5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학습의 한계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2A7411-B1EE-140F-2B3C-439A99C2FB4C}"/>
                </a:ext>
              </a:extLst>
            </p:cNvPr>
            <p:cNvSpPr txBox="1"/>
            <p:nvPr/>
          </p:nvSpPr>
          <p:spPr>
            <a:xfrm>
              <a:off x="1902982" y="2883068"/>
              <a:ext cx="3909846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입력한 데이터 이외의 것에는 활용 불가 </a:t>
              </a:r>
              <a:endParaRPr lang="en-US" altLang="ko-KR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모라벡의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역설</a:t>
              </a: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저주의 재조명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DCE55-B896-629C-9385-2DA1B48D3983}"/>
                </a:ext>
              </a:extLst>
            </p:cNvPr>
            <p:cNvSpPr txBox="1"/>
            <p:nvPr/>
          </p:nvSpPr>
          <p:spPr>
            <a:xfrm>
              <a:off x="1902982" y="4398806"/>
              <a:ext cx="5572768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충분히 학습시키기 위한 데이터의 부족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역전파를 가속화할 컴퓨팅 파워의 부족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795A2B-A13B-4259-8BE2-E2D66BFFF1F0}"/>
              </a:ext>
            </a:extLst>
          </p:cNvPr>
          <p:cNvSpPr txBox="1"/>
          <p:nvPr/>
        </p:nvSpPr>
        <p:spPr>
          <a:xfrm>
            <a:off x="2233083" y="4591244"/>
            <a:ext cx="2570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&lt;GPU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병렬 컴퓨팅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133CA4-C8DD-4E60-82A5-C33315B9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60" y="3250755"/>
            <a:ext cx="1752063" cy="11680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504616-92C3-44C7-BBCD-AA8EE327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77" y="2290704"/>
            <a:ext cx="2328442" cy="11137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FE9655-EDE7-4212-90C8-E20F4BE28FCE}"/>
              </a:ext>
            </a:extLst>
          </p:cNvPr>
          <p:cNvSpPr txBox="1"/>
          <p:nvPr/>
        </p:nvSpPr>
        <p:spPr>
          <a:xfrm>
            <a:off x="4841385" y="3354843"/>
            <a:ext cx="2182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빅데이터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C853220-4FE7-4F54-828E-AB4451C5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976960"/>
            <a:ext cx="2843242" cy="16016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955B40-A82F-4F9E-B9B0-DF4A37D0B3FE}"/>
              </a:ext>
            </a:extLst>
          </p:cNvPr>
          <p:cNvSpPr txBox="1"/>
          <p:nvPr/>
        </p:nvSpPr>
        <p:spPr>
          <a:xfrm>
            <a:off x="7141073" y="4729590"/>
            <a:ext cx="3503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&lt;2016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알파고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VS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이세돌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B6F0-9F52-A52F-6C13-AA693764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1266E66-B073-7F71-E5A4-259C58D04FA7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42879D-BBE6-0FFF-2BFE-11E5386801DE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1B6B0E-CA5E-99B2-644F-FD2CA6E6238A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(2021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48C97D1-362B-F8E6-BC57-412C9C6B0060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0738961-CC87-9DFD-98DF-7E2B1A6FCAD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B97CB703-0BC7-0F38-72EA-50C5D2FFB0F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66372-D075-61A5-F066-4FC5BA5B7B56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[ChatGPT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등장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What is ChatGPT ? and its Overview - Digital Floats">
            <a:extLst>
              <a:ext uri="{FF2B5EF4-FFF2-40B4-BE49-F238E27FC236}">
                <a16:creationId xmlns:a16="http://schemas.microsoft.com/office/drawing/2014/main" id="{C2A8F163-A9B7-3FCA-CDF6-D422BE47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4" y="1740646"/>
            <a:ext cx="6996332" cy="3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79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(Language Modeling)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72774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문장 내 앞서 등장한 단어를 기반으로 뒤에 출현하기 적합한 단어를 확률적으로 예측하는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3B4F9-F44A-FA56-602B-AF0EA6FDB993}"/>
              </a:ext>
            </a:extLst>
          </p:cNvPr>
          <p:cNvSpPr txBox="1"/>
          <p:nvPr/>
        </p:nvSpPr>
        <p:spPr>
          <a:xfrm>
            <a:off x="3168724" y="2936557"/>
            <a:ext cx="51616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나는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어제 철수와 밥을 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________</a:t>
            </a:r>
            <a:endParaRPr lang="ko-KR" altLang="en-US" sz="32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4A8A-588D-CAD2-0EC7-BA7577BEC310}"/>
              </a:ext>
            </a:extLst>
          </p:cNvPr>
          <p:cNvSpPr txBox="1"/>
          <p:nvPr/>
        </p:nvSpPr>
        <p:spPr>
          <a:xfrm>
            <a:off x="3472167" y="3639609"/>
            <a:ext cx="44323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먹었다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달았다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차갑다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0965C-70C9-C45E-AB04-40568A55BACD}"/>
              </a:ext>
            </a:extLst>
          </p:cNvPr>
          <p:cNvSpPr txBox="1"/>
          <p:nvPr/>
        </p:nvSpPr>
        <p:spPr>
          <a:xfrm>
            <a:off x="2688815" y="5721287"/>
            <a:ext cx="68143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현존하는 모든 언어 모델은 이 원리로 학습됩니다</a:t>
            </a:r>
            <a:r>
              <a:rPr lang="en-US" altLang="ko-KR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lang="ko-KR" altLang="en-US" sz="28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8A2D0D-32AE-0F39-3EA4-0625DEAE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05" y="4138909"/>
            <a:ext cx="5274590" cy="145893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8E2562-6D1D-D80A-4B57-5B8080CCC33E}"/>
              </a:ext>
            </a:extLst>
          </p:cNvPr>
          <p:cNvGrpSpPr/>
          <p:nvPr/>
        </p:nvGrpSpPr>
        <p:grpSpPr>
          <a:xfrm>
            <a:off x="9252488" y="4287185"/>
            <a:ext cx="2688956" cy="843551"/>
            <a:chOff x="9027763" y="3670749"/>
            <a:chExt cx="2688956" cy="8435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3A2087-AA04-1AFD-9737-0E471AE0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2824" y="3793497"/>
              <a:ext cx="1518834" cy="237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87632F-A8CE-3AEA-DA73-BD0E68AC2475}"/>
                </a:ext>
              </a:extLst>
            </p:cNvPr>
            <p:cNvSpPr/>
            <p:nvPr/>
          </p:nvSpPr>
          <p:spPr>
            <a:xfrm>
              <a:off x="9027763" y="3670749"/>
              <a:ext cx="2688956" cy="8435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D80B17-BDB0-62EC-BDC4-5043DD97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7130" y="4138909"/>
              <a:ext cx="2490222" cy="32889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C8E561-F8BE-9816-6F3C-F0A1C78F173D}"/>
              </a:ext>
            </a:extLst>
          </p:cNvPr>
          <p:cNvSpPr txBox="1"/>
          <p:nvPr/>
        </p:nvSpPr>
        <p:spPr>
          <a:xfrm>
            <a:off x="9020881" y="4011733"/>
            <a:ext cx="964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참고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lang="ko-KR" altLang="en-US" sz="16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2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가장 최신의 인공지능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 </a:t>
              </a: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뭘까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생성형 인공지능은 어떻게 발전해 왔을까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OpenAI - Aligning AI systems with human intent</a:t>
            </a:r>
            <a:endParaRPr lang="en-US" altLang="ko-KR" sz="2400" baseline="300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5DE2C21C-1B37-8423-D237-79784F27CE70}"/>
              </a:ext>
            </a:extLst>
          </p:cNvPr>
          <p:cNvSpPr/>
          <p:nvPr/>
        </p:nvSpPr>
        <p:spPr>
          <a:xfrm>
            <a:off x="1758846" y="1858829"/>
            <a:ext cx="9608810" cy="198613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인공지능 연구소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함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협업을 위해 힘쓰고 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있음</a:t>
            </a:r>
            <a:endParaRPr lang="en-US" altLang="ko-KR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하지만 현재 </a:t>
            </a:r>
            <a:r>
              <a:rPr lang="ko-KR" altLang="en-US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영리화되었고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최신 모델의 코드 및 가중치 공개는 하지 않고 있음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Picture 2" descr="OpenAI - 나무위키">
            <a:extLst>
              <a:ext uri="{FF2B5EF4-FFF2-40B4-BE49-F238E27FC236}">
                <a16:creationId xmlns:a16="http://schemas.microsoft.com/office/drawing/2014/main" id="{0FAA74ED-8D28-DFD6-CB9C-4AA35BF2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46" y="4076356"/>
            <a:ext cx="3766091" cy="21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일론 머스크 - 나무위키">
            <a:extLst>
              <a:ext uri="{FF2B5EF4-FFF2-40B4-BE49-F238E27FC236}">
                <a16:creationId xmlns:a16="http://schemas.microsoft.com/office/drawing/2014/main" id="{78F8B042-56C5-1EA7-168E-EF38B8BF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7" y="4125651"/>
            <a:ext cx="1178159" cy="17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B9541-7121-A10B-5AD2-E1483DF6C751}"/>
              </a:ext>
            </a:extLst>
          </p:cNvPr>
          <p:cNvSpPr txBox="1"/>
          <p:nvPr/>
        </p:nvSpPr>
        <p:spPr>
          <a:xfrm>
            <a:off x="6383807" y="5874158"/>
            <a:ext cx="420436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설립자들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일론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머스크와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샘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올트먼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en-US" sz="20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1A8719-2806-E70F-5D5D-3D6CFD63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90" y="4135724"/>
            <a:ext cx="1767238" cy="17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8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변천사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8C58E-FE87-9594-2BDE-8FD08E85B0D6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9D0A7-1635-C914-09DB-E5D43F5DED99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CB7C04-C773-C967-A5D0-449D92E9F2BC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7D0DAE-785A-B007-1EF9-0EF701D3C31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5" name="Picture 2" descr="Language Unsupervised">
                <a:extLst>
                  <a:ext uri="{FF2B5EF4-FFF2-40B4-BE49-F238E27FC236}">
                    <a16:creationId xmlns:a16="http://schemas.microsoft.com/office/drawing/2014/main" id="{8A0F3FAF-54E9-C2AD-866B-93FA889394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C08216-DE24-D722-6A6E-51B4D78772A4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452C9CD-F4FB-DCAC-6D45-2373EFDEEA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25A097-9563-86E0-DCD6-F519EB37388F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EB1579-BAD9-B05D-1FEE-483273519058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50" name="Picture 4" descr="Better Language Models">
                <a:extLst>
                  <a:ext uri="{FF2B5EF4-FFF2-40B4-BE49-F238E27FC236}">
                    <a16:creationId xmlns:a16="http://schemas.microsoft.com/office/drawing/2014/main" id="{36DD75E2-4A4F-3414-B2E0-ED9EF780B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92E61DE-A59B-72D0-136D-32CC382D12A6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ED7EBD0-1531-E733-4F0D-2BE8F8B6E8C2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33AD99B-F27F-4D51-29C1-A87968EEF3A5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DD1DC05-4BEC-C502-3165-6C4207D70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44F80E-7E72-A364-6233-15C33655B686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869B86-E78B-8F78-E1D1-8F115796DBAE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57" name="Picture 6" descr="Language Models Are Few Shot Learners">
                <a:extLst>
                  <a:ext uri="{FF2B5EF4-FFF2-40B4-BE49-F238E27FC236}">
                    <a16:creationId xmlns:a16="http://schemas.microsoft.com/office/drawing/2014/main" id="{2C233F78-4699-6665-D66C-BFE1E941F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67C6461-18CE-02B5-1186-8F4B2A3547B7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DCF94C-0FF2-7471-B8F1-2A5994158B8E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9CE1C8D-EC22-5315-0412-60D115EDEC5A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46E2684-6CC4-E83E-1EAF-BE5460937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836D45-7E6D-CF31-BE5E-45121CC89010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58A7561-79A2-EE4B-6107-B46845AE470B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81259-48FC-0708-18A0-DE15F94B4627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5C22022-9B86-6F05-8D14-B92C147B904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66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42178CE8-CD6D-1846-0F54-C29D72115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10" descr="ChatGPT graphic">
                  <a:extLst>
                    <a:ext uri="{FF2B5EF4-FFF2-40B4-BE49-F238E27FC236}">
                      <a16:creationId xmlns:a16="http://schemas.microsoft.com/office/drawing/2014/main" id="{017AC10D-6937-887B-DDBE-088FBBC6D4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66288D9-21C7-715E-4918-8613FE0F3A47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94651BA-97B7-D28A-6E81-940664D32CCF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2FDFAE9-5B41-2B61-A306-50622B5E5A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80B23A-E170-E063-F4B0-9CBC108E4701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71" name="Picture 12" descr="GPT-4">
              <a:extLst>
                <a:ext uri="{FF2B5EF4-FFF2-40B4-BE49-F238E27FC236}">
                  <a16:creationId xmlns:a16="http://schemas.microsoft.com/office/drawing/2014/main" id="{CF1FA45D-31C9-BFB2-732A-6728758F4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4C9FD96-31B6-E694-29DC-7AE3D24A1DBB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143CDA-8519-EE83-4950-11788CE4DE00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DE1D28-2DED-7214-B844-B16A785841B7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03452A-CF49-814D-DC1C-FD1F3DF45E93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BFE5C62-EBA8-6687-47AA-E482F9687B08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46BB2D-86EF-FEDB-C809-724EB9DAA309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84036C-9B16-2271-27A3-994D2CD25103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80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52B1AFB3-AA13-0EBD-DBD2-81703F57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079D8FA-8C54-7202-F940-518CB063E986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6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F361C1-26FC-9124-1A85-6086A0DD9059}"/>
              </a:ext>
            </a:extLst>
          </p:cNvPr>
          <p:cNvGrpSpPr/>
          <p:nvPr/>
        </p:nvGrpSpPr>
        <p:grpSpPr>
          <a:xfrm>
            <a:off x="1258005" y="2229996"/>
            <a:ext cx="9675989" cy="3387707"/>
            <a:chOff x="1278965" y="1523363"/>
            <a:chExt cx="9675989" cy="33877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0E88D5-90F5-4C7C-6CF0-F834368D5FFE}"/>
                </a:ext>
              </a:extLst>
            </p:cNvPr>
            <p:cNvSpPr txBox="1"/>
            <p:nvPr/>
          </p:nvSpPr>
          <p:spPr>
            <a:xfrm>
              <a:off x="2672386" y="1523363"/>
              <a:ext cx="8282568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defTabSz="914400"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전이학습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(Transfer Learning)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사용한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DA4A5-6723-D51D-F2AB-1D54D01F6B97}"/>
                </a:ext>
              </a:extLst>
            </p:cNvPr>
            <p:cNvSpPr txBox="1"/>
            <p:nvPr/>
          </p:nvSpPr>
          <p:spPr>
            <a:xfrm>
              <a:off x="1278965" y="2482521"/>
              <a:ext cx="6235065" cy="242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1. </a:t>
              </a:r>
              <a:r>
                <a:rPr lang="ko-KR" altLang="en-US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비지도 사전학습 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(Unsupervised pre-training)</a:t>
              </a: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대량의 말뭉치를 사용하여 대용량의 언어 모델을 학습</a:t>
              </a: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457200" marR="0" lvl="0" indent="-4572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2.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지도 미세조정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(Supervised fine-tuning)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</a:t>
              </a: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정답이 있는 데이터를 사용하여 각 문제에 맞게 미세조정</a:t>
              </a:r>
              <a:endParaRPr lang="en-US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801D31-793D-C1EA-99EA-8C1B3C101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87"/>
          <a:stretch/>
        </p:blipFill>
        <p:spPr bwMode="auto">
          <a:xfrm>
            <a:off x="7438319" y="3119955"/>
            <a:ext cx="3495675" cy="24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7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83C141-B648-CDEB-0020-4575B21FE5CF}"/>
              </a:ext>
            </a:extLst>
          </p:cNvPr>
          <p:cNvGrpSpPr/>
          <p:nvPr/>
        </p:nvGrpSpPr>
        <p:grpSpPr>
          <a:xfrm>
            <a:off x="4245886" y="1841957"/>
            <a:ext cx="4379804" cy="1667133"/>
            <a:chOff x="357240" y="2164388"/>
            <a:chExt cx="3981640" cy="15155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731CA6-3C88-1F72-3340-4B8026EDB271}"/>
                </a:ext>
              </a:extLst>
            </p:cNvPr>
            <p:cNvSpPr txBox="1"/>
            <p:nvPr/>
          </p:nvSpPr>
          <p:spPr>
            <a:xfrm>
              <a:off x="853654" y="2164388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pic>
          <p:nvPicPr>
            <p:cNvPr id="12" name="그림 11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927895AF-79E8-4D2F-1873-8C2551BB0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40" y="2842703"/>
              <a:ext cx="3981640" cy="8372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33BCE6-93EF-ABCF-5DF2-AFCBBF74F456}"/>
              </a:ext>
            </a:extLst>
          </p:cNvPr>
          <p:cNvSpPr txBox="1"/>
          <p:nvPr/>
        </p:nvSpPr>
        <p:spPr>
          <a:xfrm>
            <a:off x="345008" y="4538738"/>
            <a:ext cx="11671226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사람은 주어진 과제를 풀어내는데 수많은 예제가 필요하지 않는다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점에 집중하며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Zero-shot learning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기법으로 모델을 학습시킴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0A27B-07F2-87B1-3CA3-B1DC228FA47A}"/>
              </a:ext>
            </a:extLst>
          </p:cNvPr>
          <p:cNvSpPr txBox="1"/>
          <p:nvPr/>
        </p:nvSpPr>
        <p:spPr>
          <a:xfrm>
            <a:off x="3424435" y="3509090"/>
            <a:ext cx="5343129" cy="766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모델에게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해결할 과제에 대한 설명만 전달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그 설명만 보고 주어진 문제에 대한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답을 예측하는 방식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13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In-context learning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5EC275-B330-BD5D-08CA-7156D2A8D330}"/>
              </a:ext>
            </a:extLst>
          </p:cNvPr>
          <p:cNvSpPr txBox="1"/>
          <p:nvPr/>
        </p:nvSpPr>
        <p:spPr>
          <a:xfrm>
            <a:off x="2564891" y="5556599"/>
            <a:ext cx="730916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문제 풀이에 대한 간단한 설명과 함께 학습하는 방법</a:t>
            </a:r>
            <a:endParaRPr lang="en-US" altLang="ko-KR" sz="20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B42CA9-F8D1-3D76-6ED8-B40C573C920A}"/>
              </a:ext>
            </a:extLst>
          </p:cNvPr>
          <p:cNvGrpSpPr/>
          <p:nvPr/>
        </p:nvGrpSpPr>
        <p:grpSpPr>
          <a:xfrm>
            <a:off x="63210" y="3048443"/>
            <a:ext cx="4275670" cy="2106811"/>
            <a:chOff x="63210" y="2842703"/>
            <a:chExt cx="4275670" cy="21068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2B80F9-32F3-B1F8-5DF7-0B3092A2DE93}"/>
                </a:ext>
              </a:extLst>
            </p:cNvPr>
            <p:cNvSpPr txBox="1"/>
            <p:nvPr/>
          </p:nvSpPr>
          <p:spPr>
            <a:xfrm>
              <a:off x="1162552" y="4413791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49D514-85CA-2C32-FC0B-F00B7EF6D003}"/>
                </a:ext>
              </a:extLst>
            </p:cNvPr>
            <p:cNvGrpSpPr/>
            <p:nvPr/>
          </p:nvGrpSpPr>
          <p:grpSpPr>
            <a:xfrm>
              <a:off x="63210" y="2842703"/>
              <a:ext cx="4275670" cy="1620087"/>
              <a:chOff x="63210" y="2842703"/>
              <a:chExt cx="4275670" cy="1620087"/>
            </a:xfrm>
          </p:grpSpPr>
          <p:pic>
            <p:nvPicPr>
              <p:cNvPr id="13" name="그림 12" descr="텍스트, 폰트, 스크린샷, 라인이(가) 표시된 사진&#10;&#10;자동 생성된 설명">
                <a:extLst>
                  <a:ext uri="{FF2B5EF4-FFF2-40B4-BE49-F238E27FC236}">
                    <a16:creationId xmlns:a16="http://schemas.microsoft.com/office/drawing/2014/main" id="{F7476CA1-5FDD-BAAB-D0A2-52F539D9E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240" y="2842703"/>
                <a:ext cx="3981640" cy="83726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49476-4D97-866A-9F8B-D6C860CB156C}"/>
                  </a:ext>
                </a:extLst>
              </p:cNvPr>
              <p:cNvSpPr txBox="1"/>
              <p:nvPr/>
            </p:nvSpPr>
            <p:spPr>
              <a:xfrm>
                <a:off x="63210" y="3834734"/>
                <a:ext cx="3891087" cy="62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설명만 전달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그 설명만 보고 주어진 문제에 대한 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답을 예측하는 방식</a:t>
                </a:r>
                <a:endParaRPr lang="en-US" altLang="ko-KR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083DCA-83C8-CAC9-D26F-5C6A868AF946}"/>
              </a:ext>
            </a:extLst>
          </p:cNvPr>
          <p:cNvSpPr txBox="1"/>
          <p:nvPr/>
        </p:nvSpPr>
        <p:spPr>
          <a:xfrm>
            <a:off x="3186619" y="3046822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B1834-9B4F-DA7B-2949-A235D87DCDD5}"/>
              </a:ext>
            </a:extLst>
          </p:cNvPr>
          <p:cNvSpPr txBox="1"/>
          <p:nvPr/>
        </p:nvSpPr>
        <p:spPr>
          <a:xfrm>
            <a:off x="3182047" y="3467966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5334C-E3A0-8A12-03C9-5532A5F3FF00}"/>
              </a:ext>
            </a:extLst>
          </p:cNvPr>
          <p:cNvSpPr txBox="1"/>
          <p:nvPr/>
        </p:nvSpPr>
        <p:spPr>
          <a:xfrm>
            <a:off x="756354" y="3075034"/>
            <a:ext cx="1990865" cy="397224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2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C14481-0D0D-F290-E84C-11E839F97681}"/>
              </a:ext>
            </a:extLst>
          </p:cNvPr>
          <p:cNvSpPr/>
          <p:nvPr/>
        </p:nvSpPr>
        <p:spPr>
          <a:xfrm>
            <a:off x="694690" y="3058621"/>
            <a:ext cx="3132258" cy="43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B580D-AC88-0710-AE89-C843F3FB846F}"/>
              </a:ext>
            </a:extLst>
          </p:cNvPr>
          <p:cNvSpPr txBox="1"/>
          <p:nvPr/>
        </p:nvSpPr>
        <p:spPr>
          <a:xfrm>
            <a:off x="8597863" y="2461373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08435-D9F3-72F3-5D4B-88FC61C58035}"/>
              </a:ext>
            </a:extLst>
          </p:cNvPr>
          <p:cNvGrpSpPr/>
          <p:nvPr/>
        </p:nvGrpSpPr>
        <p:grpSpPr>
          <a:xfrm>
            <a:off x="3650773" y="2897035"/>
            <a:ext cx="4645720" cy="2273190"/>
            <a:chOff x="3700468" y="2897035"/>
            <a:chExt cx="4645720" cy="2273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3D363B-B2C3-41F6-C69D-365632B6D2C8}"/>
                </a:ext>
              </a:extLst>
            </p:cNvPr>
            <p:cNvGrpSpPr/>
            <p:nvPr/>
          </p:nvGrpSpPr>
          <p:grpSpPr>
            <a:xfrm>
              <a:off x="3700468" y="2920606"/>
              <a:ext cx="4116298" cy="2249619"/>
              <a:chOff x="4049215" y="2712637"/>
              <a:chExt cx="4116298" cy="224961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1AA838-1A87-61B2-9158-FA10A9FB542D}"/>
                  </a:ext>
                </a:extLst>
              </p:cNvPr>
              <p:cNvSpPr txBox="1"/>
              <p:nvPr/>
            </p:nvSpPr>
            <p:spPr>
              <a:xfrm>
                <a:off x="5053637" y="4426533"/>
                <a:ext cx="2371016" cy="5357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b="1" kern="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[One-shot learning]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5BD07BB-4909-8AE4-AC74-E888FD38CFF1}"/>
                  </a:ext>
                </a:extLst>
              </p:cNvPr>
              <p:cNvGrpSpPr/>
              <p:nvPr/>
            </p:nvGrpSpPr>
            <p:grpSpPr>
              <a:xfrm>
                <a:off x="4049215" y="2712637"/>
                <a:ext cx="4116298" cy="1728374"/>
                <a:chOff x="3863763" y="2712637"/>
                <a:chExt cx="4116298" cy="1728374"/>
              </a:xfrm>
            </p:grpSpPr>
            <p:pic>
              <p:nvPicPr>
                <p:cNvPr id="32" name="그림 31" descr="텍스트, 폰트, 스크린샷, 라인이(가) 표시된 사진&#10;&#10;자동 생성된 설명">
                  <a:extLst>
                    <a:ext uri="{FF2B5EF4-FFF2-40B4-BE49-F238E27FC236}">
                      <a16:creationId xmlns:a16="http://schemas.microsoft.com/office/drawing/2014/main" id="{7C52930A-25D1-D9AF-4464-80EF38554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134" y="2712637"/>
                  <a:ext cx="3418262" cy="1036261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E7A33-0A60-DFBE-46C8-C58C5C3055B8}"/>
                    </a:ext>
                  </a:extLst>
                </p:cNvPr>
                <p:cNvSpPr txBox="1"/>
                <p:nvPr/>
              </p:nvSpPr>
              <p:spPr>
                <a:xfrm>
                  <a:off x="3863763" y="3836038"/>
                  <a:ext cx="4116298" cy="6049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9531" tIns="59531" rIns="59531" bIns="59531" numCol="1" spcCol="38100" rtlCol="0" anchor="t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모델에게 해결할</a:t>
                  </a:r>
                  <a:r>
                    <a:rPr lang="ko-KR" altLang="en-US" sz="1050" b="1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과제에 대한 설명과 함께 한 개의 예시를 전달</a:t>
                  </a: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하고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,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모델은 설명과 한 개의 예시만 보고 주어진 문제에 대한  답을 예측하는 방식</a:t>
                  </a:r>
                  <a:endPara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EA8946-15BB-C975-3644-EB28D23AE5FC}"/>
                </a:ext>
              </a:extLst>
            </p:cNvPr>
            <p:cNvSpPr txBox="1"/>
            <p:nvPr/>
          </p:nvSpPr>
          <p:spPr>
            <a:xfrm>
              <a:off x="6789542" y="292572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과제 설명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AE6F43-A9BD-40AB-0CBD-88261E596ACD}"/>
                </a:ext>
              </a:extLst>
            </p:cNvPr>
            <p:cNvSpPr txBox="1"/>
            <p:nvPr/>
          </p:nvSpPr>
          <p:spPr>
            <a:xfrm>
              <a:off x="6792554" y="3266780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예시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8E622-2A03-8FF1-D263-BCC29367AF5E}"/>
                </a:ext>
              </a:extLst>
            </p:cNvPr>
            <p:cNvSpPr txBox="1"/>
            <p:nvPr/>
          </p:nvSpPr>
          <p:spPr>
            <a:xfrm>
              <a:off x="4648716" y="2939589"/>
              <a:ext cx="1705998" cy="362599"/>
            </a:xfrm>
            <a:prstGeom prst="rect">
              <a:avLst/>
            </a:prstGeom>
            <a:solidFill>
              <a:srgbClr val="EBF5F8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영어를 프랑스어로 </a:t>
              </a:r>
              <a:r>
                <a:rPr lang="ko-KR" altLang="en-US" sz="1050" b="1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번역하시오</a:t>
              </a:r>
              <a:r>
                <a:rPr lang="en-US" altLang="ko-KR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ECDBAA-68A4-239A-AD6D-207EADC51357}"/>
                </a:ext>
              </a:extLst>
            </p:cNvPr>
            <p:cNvSpPr txBox="1"/>
            <p:nvPr/>
          </p:nvSpPr>
          <p:spPr>
            <a:xfrm>
              <a:off x="6801688" y="358829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해결할 문제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DDD037-AF6A-1633-E9C6-18F259925DAA}"/>
                </a:ext>
              </a:extLst>
            </p:cNvPr>
            <p:cNvSpPr/>
            <p:nvPr/>
          </p:nvSpPr>
          <p:spPr>
            <a:xfrm>
              <a:off x="4272476" y="2897035"/>
              <a:ext cx="3209731" cy="7074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3A0BF1-58DE-8A3E-70EC-FD678AFEEB19}"/>
              </a:ext>
            </a:extLst>
          </p:cNvPr>
          <p:cNvGrpSpPr/>
          <p:nvPr/>
        </p:nvGrpSpPr>
        <p:grpSpPr>
          <a:xfrm>
            <a:off x="7737254" y="2461373"/>
            <a:ext cx="4052590" cy="2708852"/>
            <a:chOff x="7847757" y="2240661"/>
            <a:chExt cx="4052590" cy="27088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659E5E-55C7-427E-D4BA-D734BD98CA95}"/>
                </a:ext>
              </a:extLst>
            </p:cNvPr>
            <p:cNvSpPr txBox="1"/>
            <p:nvPr/>
          </p:nvSpPr>
          <p:spPr>
            <a:xfrm>
              <a:off x="8751173" y="4413790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[Few-shot learning]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73D828F-4342-3B11-0328-83DE35B7EF85}"/>
                </a:ext>
              </a:extLst>
            </p:cNvPr>
            <p:cNvGrpSpPr/>
            <p:nvPr/>
          </p:nvGrpSpPr>
          <p:grpSpPr>
            <a:xfrm>
              <a:off x="7847757" y="2240661"/>
              <a:ext cx="4052590" cy="2184074"/>
              <a:chOff x="7847757" y="2240661"/>
              <a:chExt cx="4052590" cy="2184074"/>
            </a:xfrm>
          </p:grpSpPr>
          <p:pic>
            <p:nvPicPr>
              <p:cNvPr id="37" name="그림 36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179F35E2-1AD7-4813-E905-A51CD5D47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9587" y="2240661"/>
                <a:ext cx="3334365" cy="159901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F0155E-B6E4-5457-2FF9-89952704B1EE}"/>
                  </a:ext>
                </a:extLst>
              </p:cNvPr>
              <p:cNvSpPr txBox="1"/>
              <p:nvPr/>
            </p:nvSpPr>
            <p:spPr>
              <a:xfrm>
                <a:off x="7847757" y="3819762"/>
                <a:ext cx="4052590" cy="604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설명과 함께  두 개 이상의 예시를 전달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설명과 예시들을 보고 주어진 문제에 대한  답을 예측하는 방식</a:t>
                </a:r>
                <a:endPara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1AF352-F515-A513-07BF-4AC94E12BC90}"/>
              </a:ext>
            </a:extLst>
          </p:cNvPr>
          <p:cNvSpPr txBox="1"/>
          <p:nvPr/>
        </p:nvSpPr>
        <p:spPr>
          <a:xfrm>
            <a:off x="8600914" y="2470647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DF4554-55DE-BFBB-BB10-4036A32280F2}"/>
              </a:ext>
            </a:extLst>
          </p:cNvPr>
          <p:cNvSpPr txBox="1"/>
          <p:nvPr/>
        </p:nvSpPr>
        <p:spPr>
          <a:xfrm>
            <a:off x="10686534" y="2473468"/>
            <a:ext cx="118784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4307A-00F0-EE29-6EA8-70848C3D8648}"/>
              </a:ext>
            </a:extLst>
          </p:cNvPr>
          <p:cNvSpPr txBox="1"/>
          <p:nvPr/>
        </p:nvSpPr>
        <p:spPr>
          <a:xfrm>
            <a:off x="10689546" y="2794641"/>
            <a:ext cx="1242682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CBBDD9-2A58-4828-42B5-257C2D018AA8}"/>
              </a:ext>
            </a:extLst>
          </p:cNvPr>
          <p:cNvSpPr txBox="1"/>
          <p:nvPr/>
        </p:nvSpPr>
        <p:spPr>
          <a:xfrm>
            <a:off x="10714341" y="3691900"/>
            <a:ext cx="121788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D88884-3FA6-2540-728A-B0D8433C05C7}"/>
              </a:ext>
            </a:extLst>
          </p:cNvPr>
          <p:cNvSpPr/>
          <p:nvPr/>
        </p:nvSpPr>
        <p:spPr>
          <a:xfrm>
            <a:off x="8233966" y="2451205"/>
            <a:ext cx="3529911" cy="1284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40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크기의 변화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What Are Realistic GPT-4 Size Expectations? | by Cobus Greyling | Medium">
            <a:extLst>
              <a:ext uri="{FF2B5EF4-FFF2-40B4-BE49-F238E27FC236}">
                <a16:creationId xmlns:a16="http://schemas.microsoft.com/office/drawing/2014/main" id="{A3E49137-9B4D-EBD1-1332-36B71D33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65147"/>
            <a:ext cx="8839200" cy="447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472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2016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야심차게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내놓은 마이크로소프트의 인공지능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챗봇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'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ay'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'막말 물의' 인공지능 로봇 '테이'가 삐뚤어진 이유 / YTN">
            <a:hlinkClick r:id="" action="ppaction://media"/>
            <a:extLst>
              <a:ext uri="{FF2B5EF4-FFF2-40B4-BE49-F238E27FC236}">
                <a16:creationId xmlns:a16="http://schemas.microsoft.com/office/drawing/2014/main" id="{851661D5-8182-CF3B-DBF2-5E7DCE43EF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6752" y="1802161"/>
            <a:ext cx="7778496" cy="4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‘Tay’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 내뱉은 혐오 발언의 원인</a:t>
            </a:r>
            <a:endParaRPr kumimoji="0" lang="en-US" altLang="ko-KR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BEC5FB91-A386-2449-84B6-F108A29DC66B}"/>
              </a:ext>
            </a:extLst>
          </p:cNvPr>
          <p:cNvSpPr/>
          <p:nvPr/>
        </p:nvSpPr>
        <p:spPr>
          <a:xfrm>
            <a:off x="1836115" y="1857085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일부 나쁜 사용자들이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Tay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세뇌시켜 욕설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인종 및 성차별 발언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자극적인 정치적 발언을 하도록 유도했기 때문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7650" name="Picture 2" descr="Microsoft scrambles to limit PR damage over abusive AI bot Tay | Artificial  intelligence (AI) | The Guardian">
            <a:extLst>
              <a:ext uri="{FF2B5EF4-FFF2-40B4-BE49-F238E27FC236}">
                <a16:creationId xmlns:a16="http://schemas.microsoft.com/office/drawing/2014/main" id="{C6661BCF-803B-A45C-3D95-F2E7F7A5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15" y="3382772"/>
            <a:ext cx="4366260" cy="26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Microsoft's Artificial Intelligence Tay Became a 'Racist Nazi' in less than  24 Hours">
            <a:extLst>
              <a:ext uri="{FF2B5EF4-FFF2-40B4-BE49-F238E27FC236}">
                <a16:creationId xmlns:a16="http://schemas.microsoft.com/office/drawing/2014/main" id="{FBB915E0-F48E-AD4F-CB2E-0EB6B601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27" y="3382772"/>
            <a:ext cx="4710073" cy="245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259263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077260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기계학습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편향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Learning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Bias)</a:t>
            </a:r>
            <a:endParaRPr lang="en-US" altLang="ko-KR" sz="2000" kern="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080021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4EE0D1AF-70D6-E854-C3FF-30987EAEAC32}"/>
              </a:ext>
            </a:extLst>
          </p:cNvPr>
          <p:cNvSpPr/>
          <p:nvPr/>
        </p:nvSpPr>
        <p:spPr>
          <a:xfrm>
            <a:off x="1836115" y="1591231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학습 과정 중 잘못된 가정이나 데이터로 인해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체계적으로 의도하지 않거나 잘못된 결과를 생성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하는 현상</a:t>
            </a:r>
          </a:p>
        </p:txBody>
      </p:sp>
      <p:pic>
        <p:nvPicPr>
          <p:cNvPr id="5" name="Picture 6" descr="출처: Jacky Alcine 트위터">
            <a:extLst>
              <a:ext uri="{FF2B5EF4-FFF2-40B4-BE49-F238E27FC236}">
                <a16:creationId xmlns:a16="http://schemas.microsoft.com/office/drawing/2014/main" id="{AC119B45-BE25-C556-F022-F44FAF820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-1" r="17698" b="-1365"/>
          <a:stretch/>
        </p:blipFill>
        <p:spPr bwMode="auto">
          <a:xfrm>
            <a:off x="7509636" y="3310432"/>
            <a:ext cx="3468744" cy="29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11ABEC-917D-4FC6-BDD0-404432A0E761}"/>
              </a:ext>
            </a:extLst>
          </p:cNvPr>
          <p:cNvGrpSpPr/>
          <p:nvPr/>
        </p:nvGrpSpPr>
        <p:grpSpPr>
          <a:xfrm>
            <a:off x="3400615" y="3151758"/>
            <a:ext cx="883433" cy="1333724"/>
            <a:chOff x="3400615" y="3310366"/>
            <a:chExt cx="883433" cy="133372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00DF0CF4-C824-CBFD-ED6E-D9187192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6" t="12691" r="71517" b="54427"/>
            <a:stretch/>
          </p:blipFill>
          <p:spPr bwMode="auto">
            <a:xfrm>
              <a:off x="3400615" y="3528399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5F2AF5-E741-BA15-AA7D-1F8E99C0936E}"/>
                </a:ext>
              </a:extLst>
            </p:cNvPr>
            <p:cNvSpPr txBox="1"/>
            <p:nvPr/>
          </p:nvSpPr>
          <p:spPr>
            <a:xfrm>
              <a:off x="3584090" y="3310366"/>
              <a:ext cx="5164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변호사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C6843D-4785-F07E-3CDC-75AF7ABAB811}"/>
              </a:ext>
            </a:extLst>
          </p:cNvPr>
          <p:cNvGrpSpPr/>
          <p:nvPr/>
        </p:nvGrpSpPr>
        <p:grpSpPr>
          <a:xfrm>
            <a:off x="3318626" y="4806694"/>
            <a:ext cx="955639" cy="1377660"/>
            <a:chOff x="6542277" y="3001400"/>
            <a:chExt cx="675916" cy="97440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D5624FA-40C7-B63A-4D1B-88FF463B06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1" t="64044" r="70925" b="1944"/>
            <a:stretch/>
          </p:blipFill>
          <p:spPr bwMode="auto">
            <a:xfrm>
              <a:off x="6542277" y="3159562"/>
              <a:ext cx="675916" cy="81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CABE79-5A99-0B7A-D08A-0417361CC081}"/>
                </a:ext>
              </a:extLst>
            </p:cNvPr>
            <p:cNvSpPr txBox="1"/>
            <p:nvPr/>
          </p:nvSpPr>
          <p:spPr>
            <a:xfrm>
              <a:off x="6568898" y="3001400"/>
              <a:ext cx="622678" cy="17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설거지 담당자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8201B0-2030-F802-FA95-36302F10EFBA}"/>
              </a:ext>
            </a:extLst>
          </p:cNvPr>
          <p:cNvGrpSpPr/>
          <p:nvPr/>
        </p:nvGrpSpPr>
        <p:grpSpPr>
          <a:xfrm>
            <a:off x="4669602" y="4817469"/>
            <a:ext cx="1107997" cy="1347437"/>
            <a:chOff x="4669602" y="4976077"/>
            <a:chExt cx="1107997" cy="1347437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6688C1E-73D8-5278-6B88-223D69275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1" t="64043" r="57262" b="3075"/>
            <a:stretch/>
          </p:blipFill>
          <p:spPr bwMode="auto">
            <a:xfrm>
              <a:off x="4781882" y="5207823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BC97D9-3ECF-AE60-457D-3FB9803BA8EA}"/>
                </a:ext>
              </a:extLst>
            </p:cNvPr>
            <p:cNvSpPr txBox="1"/>
            <p:nvPr/>
          </p:nvSpPr>
          <p:spPr>
            <a:xfrm>
              <a:off x="4669602" y="4976077"/>
              <a:ext cx="11079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패스트푸드점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알바생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DE1FC1-AA23-6933-7072-B03FB71839CB}"/>
              </a:ext>
            </a:extLst>
          </p:cNvPr>
          <p:cNvGrpSpPr/>
          <p:nvPr/>
        </p:nvGrpSpPr>
        <p:grpSpPr>
          <a:xfrm>
            <a:off x="6139998" y="3151758"/>
            <a:ext cx="940973" cy="1339046"/>
            <a:chOff x="6139998" y="3310366"/>
            <a:chExt cx="940973" cy="1339046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9732101-3F8E-19E6-A6AA-520A48272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81" t="12691" r="28990" b="54427"/>
            <a:stretch/>
          </p:blipFill>
          <p:spPr bwMode="auto">
            <a:xfrm>
              <a:off x="6139998" y="3533720"/>
              <a:ext cx="940973" cy="111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95B661-3A1E-75BA-1545-5A6CC7572009}"/>
                </a:ext>
              </a:extLst>
            </p:cNvPr>
            <p:cNvSpPr txBox="1"/>
            <p:nvPr/>
          </p:nvSpPr>
          <p:spPr>
            <a:xfrm>
              <a:off x="6389911" y="3310366"/>
              <a:ext cx="4411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CEO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A9287F-E71E-D9F8-9300-B4D6D3178ED3}"/>
              </a:ext>
            </a:extLst>
          </p:cNvPr>
          <p:cNvGrpSpPr/>
          <p:nvPr/>
        </p:nvGrpSpPr>
        <p:grpSpPr>
          <a:xfrm>
            <a:off x="6098940" y="4806694"/>
            <a:ext cx="856893" cy="1338393"/>
            <a:chOff x="6098940" y="4965302"/>
            <a:chExt cx="856893" cy="133839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FF4EE9-8A70-C7FB-9F88-991E2BC8E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6" t="64044" r="15324" b="3046"/>
            <a:stretch/>
          </p:blipFill>
          <p:spPr bwMode="auto">
            <a:xfrm>
              <a:off x="6098940" y="5187039"/>
              <a:ext cx="856893" cy="111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C402B8-C64F-AA39-BD07-E99A0FDDCFC2}"/>
                </a:ext>
              </a:extLst>
            </p:cNvPr>
            <p:cNvSpPr txBox="1"/>
            <p:nvPr/>
          </p:nvSpPr>
          <p:spPr>
            <a:xfrm>
              <a:off x="6158535" y="4965302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사회복지사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6D4AA8-2AB4-B65C-9177-673377249132}"/>
              </a:ext>
            </a:extLst>
          </p:cNvPr>
          <p:cNvSpPr/>
          <p:nvPr/>
        </p:nvSpPr>
        <p:spPr>
          <a:xfrm>
            <a:off x="3246970" y="4691144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66C17-89F9-7EA3-6247-F8406F4862C8}"/>
              </a:ext>
            </a:extLst>
          </p:cNvPr>
          <p:cNvSpPr txBox="1"/>
          <p:nvPr/>
        </p:nvSpPr>
        <p:spPr>
          <a:xfrm>
            <a:off x="4759433" y="4523276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저임금 직업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0A242B-55E8-4F81-F6FF-D6B57654D303}"/>
              </a:ext>
            </a:extLst>
          </p:cNvPr>
          <p:cNvSpPr/>
          <p:nvPr/>
        </p:nvSpPr>
        <p:spPr>
          <a:xfrm>
            <a:off x="3246970" y="3026213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429CE-6C5A-18F5-94D8-9F351992C3DA}"/>
              </a:ext>
            </a:extLst>
          </p:cNvPr>
          <p:cNvSpPr txBox="1"/>
          <p:nvPr/>
        </p:nvSpPr>
        <p:spPr>
          <a:xfrm>
            <a:off x="4759433" y="2858345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고임금 직업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5EA813-4BCC-8A58-85F0-C22D86205A82}"/>
              </a:ext>
            </a:extLst>
          </p:cNvPr>
          <p:cNvGrpSpPr/>
          <p:nvPr/>
        </p:nvGrpSpPr>
        <p:grpSpPr>
          <a:xfrm>
            <a:off x="4770307" y="3151758"/>
            <a:ext cx="883433" cy="1358502"/>
            <a:chOff x="4770307" y="3310366"/>
            <a:chExt cx="883433" cy="1358502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214007F-5138-C292-8A6C-6DC7435F1F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5" t="12691" r="43419" b="53826"/>
            <a:stretch/>
          </p:blipFill>
          <p:spPr bwMode="auto">
            <a:xfrm>
              <a:off x="4770307" y="3532769"/>
              <a:ext cx="883433" cy="113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A38451-9EBB-ECC7-32E4-4F0DC407A69B}"/>
                </a:ext>
              </a:extLst>
            </p:cNvPr>
            <p:cNvSpPr txBox="1"/>
            <p:nvPr/>
          </p:nvSpPr>
          <p:spPr>
            <a:xfrm>
              <a:off x="5009083" y="3310366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84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GPT-3.5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InstructGPT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7FC6F1-ECC3-AFBB-7C0F-DC251378AC5D}"/>
              </a:ext>
            </a:extLst>
          </p:cNvPr>
          <p:cNvSpPr txBox="1"/>
          <p:nvPr/>
        </p:nvSpPr>
        <p:spPr>
          <a:xfrm>
            <a:off x="3046627" y="1901619"/>
            <a:ext cx="6336470" cy="751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인간 피드백 기반 강화학습</a:t>
            </a:r>
            <a:r>
              <a:rPr lang="en-US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7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(RLHF, Reinforcement Learning from Human Feedback)</a:t>
            </a:r>
            <a:endParaRPr kumimoji="0" lang="ko-Kore-KR" altLang="en-US" sz="17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35556-5FF0-FEF0-6096-9BFB7DA87599}"/>
              </a:ext>
            </a:extLst>
          </p:cNvPr>
          <p:cNvSpPr txBox="1"/>
          <p:nvPr/>
        </p:nvSpPr>
        <p:spPr>
          <a:xfrm>
            <a:off x="7529686" y="3630554"/>
            <a:ext cx="3706821" cy="1782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편향되거나 잘못됨 문장을 생성하는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GPT-3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</a:t>
            </a: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한계를 개선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선호도를 보상신호로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사용하여 모델 학습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34BB4-85CE-FD3E-8549-51D44E39EE25}"/>
              </a:ext>
            </a:extLst>
          </p:cNvPr>
          <p:cNvSpPr/>
          <p:nvPr/>
        </p:nvSpPr>
        <p:spPr>
          <a:xfrm>
            <a:off x="4407164" y="1917668"/>
            <a:ext cx="3619235" cy="372334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50E500-E050-6371-8B60-CB2E0E8E2366}"/>
              </a:ext>
            </a:extLst>
          </p:cNvPr>
          <p:cNvGrpSpPr/>
          <p:nvPr/>
        </p:nvGrpSpPr>
        <p:grpSpPr>
          <a:xfrm>
            <a:off x="1411738" y="3019911"/>
            <a:ext cx="5838292" cy="3205190"/>
            <a:chOff x="1934055" y="1562606"/>
            <a:chExt cx="7700091" cy="42273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441B3-ED41-E5E6-1E6A-83657A260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055" y="1564731"/>
              <a:ext cx="2629612" cy="422518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F1C301-42CA-DA81-8D35-301626F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3152" y="1562606"/>
              <a:ext cx="2348917" cy="42223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4D04A9-7DE9-ABF3-EF73-6DEEEE36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8241" y="1562606"/>
              <a:ext cx="2515905" cy="42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2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3FF3391C-8BB4-FEEF-15AD-823203351A3F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C6258-743A-B354-4B91-1CA412946AD8}"/>
              </a:ext>
            </a:extLst>
          </p:cNvPr>
          <p:cNvSpPr txBox="1"/>
          <p:nvPr/>
        </p:nvSpPr>
        <p:spPr>
          <a:xfrm>
            <a:off x="1479427" y="1233894"/>
            <a:ext cx="2197223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김도현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03F379-8067-EA31-E8D3-B9DBBFB4E9BD}"/>
              </a:ext>
            </a:extLst>
          </p:cNvPr>
          <p:cNvGrpSpPr/>
          <p:nvPr/>
        </p:nvGrpSpPr>
        <p:grpSpPr>
          <a:xfrm>
            <a:off x="903214" y="1236655"/>
            <a:ext cx="414168" cy="414167"/>
            <a:chOff x="686524" y="1612900"/>
            <a:chExt cx="836751" cy="83675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204B1F7-6641-5905-3CE9-3FF5288C71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18C7151-8705-CB43-A002-40E8BD8DE99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9A992A-E507-9F30-9EA8-A32661EE79E3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3FBC56-39A4-B08F-D452-6A0EB4043847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C0FB35-B2D9-05BC-0E18-A5D47A586039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92BCCB-206A-1358-482B-59302F9C8C9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3" name="Picture 2" descr="Language Unsupervised">
                <a:extLst>
                  <a:ext uri="{FF2B5EF4-FFF2-40B4-BE49-F238E27FC236}">
                    <a16:creationId xmlns:a16="http://schemas.microsoft.com/office/drawing/2014/main" id="{90252C9F-5BF4-58B2-83B8-7FD833920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1F6832-DA0B-B431-C296-AA9FEC8E9161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02B8E7B-E701-9AB9-A7AE-18F626E486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9FBAA9-29B7-114B-ADAF-F89CDA01053C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864A45-016D-D3FD-D009-0AEE77B084E5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38" name="Picture 4" descr="Better Language Models">
                <a:extLst>
                  <a:ext uri="{FF2B5EF4-FFF2-40B4-BE49-F238E27FC236}">
                    <a16:creationId xmlns:a16="http://schemas.microsoft.com/office/drawing/2014/main" id="{2574E121-BB63-1C2E-A106-006BA8295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B3C4BF1-5F41-41B2-B27D-78069C3FE898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62BFF87-784D-24C9-B1BE-4C1C546475D3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8B5AF8-CC4F-5613-8E73-F1C1B9F133FD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CF85AB5-13D9-612C-9A9C-40C3C4C266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470FBF-7AE7-9BFE-4884-3C3B78D0EBC7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0FBA79-09D9-65DE-9C96-2E086E8EFFA9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34" name="Picture 6" descr="Language Models Are Few Shot Learners">
                <a:extLst>
                  <a:ext uri="{FF2B5EF4-FFF2-40B4-BE49-F238E27FC236}">
                    <a16:creationId xmlns:a16="http://schemas.microsoft.com/office/drawing/2014/main" id="{4E8871C6-006F-C2FA-C5FD-5369659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ADDFAC8-BBFB-F745-5056-4EC0689EEA61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20E668-11BC-E4C1-C5ED-CF6CDB3366DC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4FBE1A-C5C9-AC19-173F-37261C9D3C44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723FBF5-CB00-DDD3-B78A-FDAC8984EC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30123A-2139-4B39-BE6A-FDFB4C844C5C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1A16BF-C06B-5E77-E276-ED7E0998FB93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5A8515-DC08-2312-26FD-861BD6FFBEC1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92FD788-4BAD-BE82-8340-9CB290AB117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30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535F4CA4-3ADA-CBED-C21D-4D2A04A096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ChatGPT graphic">
                  <a:extLst>
                    <a:ext uri="{FF2B5EF4-FFF2-40B4-BE49-F238E27FC236}">
                      <a16:creationId xmlns:a16="http://schemas.microsoft.com/office/drawing/2014/main" id="{1CE09675-9FBD-E7E1-44EA-92673FCE1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F81530-5CFC-85C4-384E-A47E8F817EC3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DD7D1D9-4686-C046-8F0A-40CC88927AA9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C26C83-1B36-A2DF-E1D0-DBC0F1D505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F4573-9450-A19E-861A-69315565BBA9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24" name="Picture 12" descr="GPT-4">
              <a:extLst>
                <a:ext uri="{FF2B5EF4-FFF2-40B4-BE49-F238E27FC236}">
                  <a16:creationId xmlns:a16="http://schemas.microsoft.com/office/drawing/2014/main" id="{95480670-19CE-8C25-DA32-D7DB5B304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D1F95BF-1A99-F810-D6F1-46769B4F9AC6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73DAA4-5B6B-003C-6326-E3E393B07917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D9A6F8-8361-6405-770E-FB58462F9A5E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1C9B62-0C0A-55C5-6B82-1AF8F3BFC1F5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861362-CB9F-55B1-9680-7AE92EC05145}"/>
              </a:ext>
            </a:extLst>
          </p:cNvPr>
          <p:cNvSpPr/>
          <p:nvPr/>
        </p:nvSpPr>
        <p:spPr>
          <a:xfrm>
            <a:off x="8210910" y="2207172"/>
            <a:ext cx="1640329" cy="2732686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1F7003-5F9A-516D-FD02-CB434FB55832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639362-E94C-998B-45EB-9E04CFF365E6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26DE35-BF50-BD6B-7E6F-936A4173AA78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1026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E9FBCD32-7CDD-CC9C-CF3C-52C8CF22C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8744209-F050-F9DA-2E6D-F884BE42823B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4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038F60-9218-4D2E-80BB-2D312156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09" y="1796276"/>
            <a:ext cx="3416476" cy="404515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D980E8-35F0-37BC-67F4-90AD038E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85" y="2101912"/>
            <a:ext cx="4093369" cy="33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03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과 음성까지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GPT-4o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GPT-4o의 등장과 AI 기술 경쟁">
            <a:extLst>
              <a:ext uri="{FF2B5EF4-FFF2-40B4-BE49-F238E27FC236}">
                <a16:creationId xmlns:a16="http://schemas.microsoft.com/office/drawing/2014/main" id="{9628F3C0-5EE1-F652-DCCB-EB277471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7" y="2630658"/>
            <a:ext cx="4358251" cy="24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F15CA-A171-96F5-9E54-A7677479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630658"/>
            <a:ext cx="4332849" cy="24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0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780C25B-4D79-A162-F9F9-84F129BA03E0}"/>
              </a:ext>
            </a:extLst>
          </p:cNvPr>
          <p:cNvGrpSpPr/>
          <p:nvPr/>
        </p:nvGrpSpPr>
        <p:grpSpPr>
          <a:xfrm>
            <a:off x="2702558" y="1730710"/>
            <a:ext cx="7127242" cy="1573209"/>
            <a:chOff x="1334769" y="1898356"/>
            <a:chExt cx="9862820" cy="217703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9A992A-E507-9F30-9EA8-A32661EE79E3}"/>
                </a:ext>
              </a:extLst>
            </p:cNvPr>
            <p:cNvCxnSpPr/>
            <p:nvPr/>
          </p:nvCxnSpPr>
          <p:spPr>
            <a:xfrm>
              <a:off x="1334769" y="3572722"/>
              <a:ext cx="9862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3FBC56-39A4-B08F-D452-6A0EB4043847}"/>
                </a:ext>
              </a:extLst>
            </p:cNvPr>
            <p:cNvGrpSpPr/>
            <p:nvPr/>
          </p:nvGrpSpPr>
          <p:grpSpPr>
            <a:xfrm>
              <a:off x="1411112" y="1898356"/>
              <a:ext cx="1144440" cy="2177038"/>
              <a:chOff x="1411112" y="2593681"/>
              <a:chExt cx="1144440" cy="217703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8C0FB35-B2D9-05BC-0E18-A5D47A586039}"/>
                  </a:ext>
                </a:extLst>
              </p:cNvPr>
              <p:cNvGrpSpPr/>
              <p:nvPr/>
            </p:nvGrpSpPr>
            <p:grpSpPr>
              <a:xfrm>
                <a:off x="1411112" y="2593681"/>
                <a:ext cx="1144440" cy="2177038"/>
                <a:chOff x="1967990" y="2035568"/>
                <a:chExt cx="1040400" cy="1979125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92BCCB-206A-1358-482B-59302F9C8C9C}"/>
                    </a:ext>
                  </a:extLst>
                </p:cNvPr>
                <p:cNvSpPr txBox="1"/>
                <p:nvPr/>
              </p:nvSpPr>
              <p:spPr>
                <a:xfrm>
                  <a:off x="2121974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2018</a:t>
                  </a:r>
                </a:p>
              </p:txBody>
            </p:sp>
            <p:pic>
              <p:nvPicPr>
                <p:cNvPr id="43" name="Picture 2" descr="Language Unsupervised">
                  <a:extLst>
                    <a:ext uri="{FF2B5EF4-FFF2-40B4-BE49-F238E27FC236}">
                      <a16:creationId xmlns:a16="http://schemas.microsoft.com/office/drawing/2014/main" id="{90252C9F-5BF4-58B2-83B8-7FD833920E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990" y="2368145"/>
                  <a:ext cx="1040400" cy="104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31F6832-DA0B-B431-C296-AA9FEC8E9161}"/>
                    </a:ext>
                  </a:extLst>
                </p:cNvPr>
                <p:cNvSpPr txBox="1"/>
                <p:nvPr/>
              </p:nvSpPr>
              <p:spPr>
                <a:xfrm>
                  <a:off x="2104833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GPT-1</a:t>
                  </a:r>
                </a:p>
              </p:txBody>
            </p: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2B8E7B-E701-9AB9-A7AE-18F626E486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884279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9FBAA9-29B7-114B-ADAF-F89CDA01053C}"/>
                </a:ext>
              </a:extLst>
            </p:cNvPr>
            <p:cNvGrpSpPr/>
            <p:nvPr/>
          </p:nvGrpSpPr>
          <p:grpSpPr>
            <a:xfrm>
              <a:off x="2775849" y="1898356"/>
              <a:ext cx="1146539" cy="2177038"/>
              <a:chOff x="3385124" y="2593681"/>
              <a:chExt cx="1146539" cy="21770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864A45-016D-D3FD-D009-0AEE77B084E5}"/>
                  </a:ext>
                </a:extLst>
              </p:cNvPr>
              <p:cNvGrpSpPr/>
              <p:nvPr/>
            </p:nvGrpSpPr>
            <p:grpSpPr>
              <a:xfrm>
                <a:off x="3385124" y="2593681"/>
                <a:ext cx="1146539" cy="2177038"/>
                <a:chOff x="2864619" y="2035568"/>
                <a:chExt cx="1042308" cy="1979125"/>
              </a:xfrm>
            </p:grpSpPr>
            <p:pic>
              <p:nvPicPr>
                <p:cNvPr id="38" name="Picture 4" descr="Better Language Models">
                  <a:extLst>
                    <a:ext uri="{FF2B5EF4-FFF2-40B4-BE49-F238E27FC236}">
                      <a16:creationId xmlns:a16="http://schemas.microsoft.com/office/drawing/2014/main" id="{2574E121-BB63-1C2E-A106-006BA8295C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4619" y="2368145"/>
                  <a:ext cx="1042308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B3C4BF1-5F41-41B2-B27D-78069C3FE898}"/>
                    </a:ext>
                  </a:extLst>
                </p:cNvPr>
                <p:cNvGrpSpPr/>
                <p:nvPr/>
              </p:nvGrpSpPr>
              <p:grpSpPr>
                <a:xfrm>
                  <a:off x="3002416" y="2035568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62BFF87-784D-24C9-B1BE-4C1C546475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2019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8B5AF8-CC4F-5613-8E73-F1C1B9F133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GPT-2</a:t>
                    </a:r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CF85AB5-13D9-612C-9A9C-40C3C4C266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859340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470FBF-7AE7-9BFE-4884-3C3B78D0EBC7}"/>
                </a:ext>
              </a:extLst>
            </p:cNvPr>
            <p:cNvGrpSpPr/>
            <p:nvPr/>
          </p:nvGrpSpPr>
          <p:grpSpPr>
            <a:xfrm>
              <a:off x="4412405" y="1898356"/>
              <a:ext cx="1148400" cy="2177038"/>
              <a:chOff x="4987279" y="2593681"/>
              <a:chExt cx="1148400" cy="2177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40FBA79-09D9-65DE-9C96-2E086E8EFFA9}"/>
                  </a:ext>
                </a:extLst>
              </p:cNvPr>
              <p:cNvGrpSpPr/>
              <p:nvPr/>
            </p:nvGrpSpPr>
            <p:grpSpPr>
              <a:xfrm>
                <a:off x="4987279" y="2593681"/>
                <a:ext cx="1148400" cy="2177038"/>
                <a:chOff x="5227729" y="1881167"/>
                <a:chExt cx="1044000" cy="1979125"/>
              </a:xfrm>
            </p:grpSpPr>
            <p:pic>
              <p:nvPicPr>
                <p:cNvPr id="34" name="Picture 6" descr="Language Models Are Few Shot Learners">
                  <a:extLst>
                    <a:ext uri="{FF2B5EF4-FFF2-40B4-BE49-F238E27FC236}">
                      <a16:creationId xmlns:a16="http://schemas.microsoft.com/office/drawing/2014/main" id="{4E8871C6-006F-C2FA-C5FD-5369659FC5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27729" y="221374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ADDFAC8-BBFB-F745-5056-4EC0689EEA61}"/>
                    </a:ext>
                  </a:extLst>
                </p:cNvPr>
                <p:cNvGrpSpPr/>
                <p:nvPr/>
              </p:nvGrpSpPr>
              <p:grpSpPr>
                <a:xfrm>
                  <a:off x="5367218" y="1881167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520E668-11BC-E4C1-C5ED-CF6CDB3366DC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2020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84FBE1A-C5C9-AC19-173F-37261C9D3C4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GPT-3</a:t>
                    </a:r>
                  </a:p>
                </p:txBody>
              </p:sp>
            </p:grp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23FBF5-CB00-DDD3-B78A-FDAC8984EC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51541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30123A-2139-4B39-BE6A-FDFB4C844C5C}"/>
                </a:ext>
              </a:extLst>
            </p:cNvPr>
            <p:cNvGrpSpPr/>
            <p:nvPr/>
          </p:nvGrpSpPr>
          <p:grpSpPr>
            <a:xfrm>
              <a:off x="5636634" y="1899552"/>
              <a:ext cx="2464523" cy="2150720"/>
              <a:chOff x="6552040" y="2594877"/>
              <a:chExt cx="2464523" cy="215072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1A16BF-C06B-5E77-E276-ED7E0998FB93}"/>
                  </a:ext>
                </a:extLst>
              </p:cNvPr>
              <p:cNvGrpSpPr/>
              <p:nvPr/>
            </p:nvGrpSpPr>
            <p:grpSpPr>
              <a:xfrm>
                <a:off x="6552040" y="2594877"/>
                <a:ext cx="2464523" cy="2150720"/>
                <a:chOff x="5615589" y="2023569"/>
                <a:chExt cx="2240476" cy="1955200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5A8515-DC08-2312-26FD-861BD6FFBEC1}"/>
                    </a:ext>
                  </a:extLst>
                </p:cNvPr>
                <p:cNvSpPr txBox="1"/>
                <p:nvPr/>
              </p:nvSpPr>
              <p:spPr>
                <a:xfrm>
                  <a:off x="6413655" y="3591580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2022</a:t>
                  </a: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92FD788-4BAD-BE82-8340-9CB290AB117C}"/>
                    </a:ext>
                  </a:extLst>
                </p:cNvPr>
                <p:cNvGrpSpPr/>
                <p:nvPr/>
              </p:nvGrpSpPr>
              <p:grpSpPr>
                <a:xfrm>
                  <a:off x="5615589" y="2023569"/>
                  <a:ext cx="2240476" cy="1374665"/>
                  <a:chOff x="5615589" y="2023569"/>
                  <a:chExt cx="2240476" cy="1374665"/>
                </a:xfrm>
              </p:grpSpPr>
              <p:pic>
                <p:nvPicPr>
                  <p:cNvPr id="30" name="Picture 8" descr="Aligning Language Models To Follow Instructions">
                    <a:extLst>
                      <a:ext uri="{FF2B5EF4-FFF2-40B4-BE49-F238E27FC236}">
                        <a16:creationId xmlns:a16="http://schemas.microsoft.com/office/drawing/2014/main" id="{535F4CA4-3ADA-CBED-C21D-4D2A04A096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11879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0" descr="ChatGPT graphic">
                    <a:extLst>
                      <a:ext uri="{FF2B5EF4-FFF2-40B4-BE49-F238E27FC236}">
                        <a16:creationId xmlns:a16="http://schemas.microsoft.com/office/drawing/2014/main" id="{1CE09675-9FBD-E7E1-44EA-92673FCE1B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2065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DF81530-5CFC-85C4-384E-A47E8F817EC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589" y="2023569"/>
                    <a:ext cx="123658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InstructGPT</a:t>
                    </a:r>
                    <a:endParaRPr lang="en-US" altLang="ko-KR" sz="1200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DD7D1D9-4686-C046-8F0A-40CC88927AA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812" y="2035568"/>
                    <a:ext cx="984509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ChatGPT</a:t>
                    </a:r>
                    <a:endParaRPr lang="en-US" altLang="ko-KR" sz="1200" dirty="0"/>
                  </a:p>
                </p:txBody>
              </p:sp>
            </p:grp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C26C83-1B36-A2DF-E1D0-DBC0F1D505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33698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F0F4573-9450-A19E-861A-69315565BBA9}"/>
                </a:ext>
              </a:extLst>
            </p:cNvPr>
            <p:cNvGrpSpPr/>
            <p:nvPr/>
          </p:nvGrpSpPr>
          <p:grpSpPr>
            <a:xfrm>
              <a:off x="8444958" y="1898356"/>
              <a:ext cx="1148400" cy="2177038"/>
              <a:chOff x="9988249" y="1880211"/>
              <a:chExt cx="1044000" cy="1979125"/>
            </a:xfrm>
          </p:grpSpPr>
          <p:pic>
            <p:nvPicPr>
              <p:cNvPr id="24" name="Picture 12" descr="GPT-4">
                <a:extLst>
                  <a:ext uri="{FF2B5EF4-FFF2-40B4-BE49-F238E27FC236}">
                    <a16:creationId xmlns:a16="http://schemas.microsoft.com/office/drawing/2014/main" id="{95480670-19CE-8C25-DA32-D7DB5B304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8249" y="2212468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D1F95BF-1A99-F810-D6F1-46769B4F9AC6}"/>
                  </a:ext>
                </a:extLst>
              </p:cNvPr>
              <p:cNvGrpSpPr/>
              <p:nvPr/>
            </p:nvGrpSpPr>
            <p:grpSpPr>
              <a:xfrm>
                <a:off x="10127739" y="1880211"/>
                <a:ext cx="766713" cy="1979125"/>
                <a:chOff x="2158710" y="2035568"/>
                <a:chExt cx="766713" cy="1979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3DAA4-5B6B-003C-6326-E3E393B07917}"/>
                    </a:ext>
                  </a:extLst>
                </p:cNvPr>
                <p:cNvSpPr txBox="1"/>
                <p:nvPr/>
              </p:nvSpPr>
              <p:spPr>
                <a:xfrm>
                  <a:off x="2175849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D9A6F8-8361-6405-770E-FB58462F9A5E}"/>
                    </a:ext>
                  </a:extLst>
                </p:cNvPr>
                <p:cNvSpPr txBox="1"/>
                <p:nvPr/>
              </p:nvSpPr>
              <p:spPr>
                <a:xfrm>
                  <a:off x="2158710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GPT-4</a:t>
                  </a:r>
                </a:p>
              </p:txBody>
            </p: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1C9B62-0C0A-55C5-6B82-1AF8F3BFC1F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35466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1F7003-5F9A-516D-FD02-CB434FB55832}"/>
                </a:ext>
              </a:extLst>
            </p:cNvPr>
            <p:cNvGrpSpPr/>
            <p:nvPr/>
          </p:nvGrpSpPr>
          <p:grpSpPr>
            <a:xfrm>
              <a:off x="10050102" y="1898356"/>
              <a:ext cx="972044" cy="2177038"/>
              <a:chOff x="2100228" y="2035568"/>
              <a:chExt cx="883676" cy="19791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639362-E94C-998B-45EB-9E04CFF365E6}"/>
                  </a:ext>
                </a:extLst>
              </p:cNvPr>
              <p:cNvSpPr txBox="1"/>
              <p:nvPr/>
            </p:nvSpPr>
            <p:spPr>
              <a:xfrm>
                <a:off x="2175851" y="3627504"/>
                <a:ext cx="732432" cy="38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2024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26DE35-BF50-BD6B-7E6F-936A4173AA78}"/>
                  </a:ext>
                </a:extLst>
              </p:cNvPr>
              <p:cNvSpPr txBox="1"/>
              <p:nvPr/>
            </p:nvSpPr>
            <p:spPr>
              <a:xfrm>
                <a:off x="2100228" y="2035568"/>
                <a:ext cx="883676" cy="348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/>
                  <a:t>GPT-4o</a:t>
                </a:r>
              </a:p>
            </p:txBody>
          </p:sp>
        </p:grpSp>
        <p:pic>
          <p:nvPicPr>
            <p:cNvPr id="1026" name="Picture 2" descr="OpenAI Introduces ChatGPT-4o: A Comprehensive Look at OpenAI's New Model |  by Bernard Loki &quot;AI VISIONARY&quot; | May, 2024 | Medium">
              <a:extLst>
                <a:ext uri="{FF2B5EF4-FFF2-40B4-BE49-F238E27FC236}">
                  <a16:creationId xmlns:a16="http://schemas.microsoft.com/office/drawing/2014/main" id="{E9FBCD32-7CDD-CC9C-CF3C-52C8CF22C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7" r="20586"/>
            <a:stretch/>
          </p:blipFill>
          <p:spPr bwMode="auto">
            <a:xfrm>
              <a:off x="9953357" y="2273385"/>
              <a:ext cx="1213422" cy="112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8744209-F050-F9DA-2E6D-F884BE4282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425360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오픈AI는 추론 특화 AI 모델 ‘오픈AI o1(오원)’을 출시했다. /오픈AI">
            <a:extLst>
              <a:ext uri="{FF2B5EF4-FFF2-40B4-BE49-F238E27FC236}">
                <a16:creationId xmlns:a16="http://schemas.microsoft.com/office/drawing/2014/main" id="{F67C34D3-52AE-F29E-916A-55D5CFA5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55" y="3572236"/>
            <a:ext cx="4305300" cy="24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9FBEBC-410D-1F7D-B9A5-25654E4F904A}"/>
              </a:ext>
            </a:extLst>
          </p:cNvPr>
          <p:cNvSpPr txBox="1"/>
          <p:nvPr/>
        </p:nvSpPr>
        <p:spPr>
          <a:xfrm>
            <a:off x="6763930" y="4072512"/>
            <a:ext cx="3995127" cy="1351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코드명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'Strawberry'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만든 최신 생성형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모델</a:t>
            </a: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추론 토큰을 사용하여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복잡한 문제 풀이 성능 향상</a:t>
            </a:r>
            <a:endParaRPr kumimoji="0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49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593B013-CCE9-1298-5409-D8049983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24" y="2742957"/>
            <a:ext cx="4842935" cy="219099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192A03A-1B8B-3B40-2D80-357304C1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081319"/>
            <a:ext cx="1009791" cy="35247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ABCAE3A-C38D-EBE9-DB95-967814AE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9" y="2390932"/>
            <a:ext cx="5067302" cy="270626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9EFEDA3-A3C5-0615-6624-482FFEC30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27" y="2028931"/>
            <a:ext cx="175284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7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14AC-6D45-60C3-F794-0049C250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7B485BD-0874-3755-FE0F-B0076D76945B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8EBA0-F766-7FF9-398C-DCD2C8E11FA5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C67732-238A-41F8-2910-70AE6316D98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260768D-9649-5514-F7A7-1E8723DE3F6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DB22381-A100-D492-9C9E-2A7BB9B0AB5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OpenAI, 새로운 추론(reasoning) 모델 o3 및 o4-mini 출시 - 읽을거리&amp;정보공유 - 파이토치 한국 사용자 모임">
            <a:extLst>
              <a:ext uri="{FF2B5EF4-FFF2-40B4-BE49-F238E27FC236}">
                <a16:creationId xmlns:a16="http://schemas.microsoft.com/office/drawing/2014/main" id="{498FDCFC-A09E-4FB9-F030-693144B2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05" y="1615692"/>
            <a:ext cx="7798190" cy="33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0C8BD-3BD3-BEC4-1106-3981A2D218E5}"/>
              </a:ext>
            </a:extLst>
          </p:cNvPr>
          <p:cNvSpPr txBox="1">
            <a:spLocks/>
          </p:cNvSpPr>
          <p:nvPr/>
        </p:nvSpPr>
        <p:spPr>
          <a:xfrm>
            <a:off x="3011659" y="5178641"/>
            <a:ext cx="6168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https://openai.com/index/introducing-o3-and-o4-mini/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00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573F65-9143-EA2A-77AF-016DE8A020D1}"/>
              </a:ext>
            </a:extLst>
          </p:cNvPr>
          <p:cNvSpPr txBox="1"/>
          <p:nvPr/>
        </p:nvSpPr>
        <p:spPr>
          <a:xfrm>
            <a:off x="8053998" y="6147307"/>
            <a:ext cx="3995127" cy="289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https://</a:t>
            </a:r>
            <a:r>
              <a:rPr lang="en-US" altLang="ko-KR" sz="105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artificialanalysis.ai</a:t>
            </a: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endParaRPr kumimoji="0" lang="ko-Kore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텍스트, 스크린샷, 폰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AD056C-9443-2200-7785-0A782EBF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14" y="2012252"/>
            <a:ext cx="8459372" cy="38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2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오픈AI GPT-5 출시 이미지">
            <a:extLst>
              <a:ext uri="{FF2B5EF4-FFF2-40B4-BE49-F238E27FC236}">
                <a16:creationId xmlns:a16="http://schemas.microsoft.com/office/drawing/2014/main" id="{2AB835B2-5FE0-02AE-47DD-9BEDD769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791" y="2523380"/>
            <a:ext cx="5072418" cy="340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F813ED-4DF5-EEDE-0DA1-F5150DDCE98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312A5C-1506-77EA-8E9D-1D786072B37D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GPT-5 (2025.08)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4F29-A9D8-D180-4973-DD0F1EF31DF7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5E6C439-510E-0CA3-77E1-3C7CDC72218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FBF8214-A81A-E3AA-1713-CD90CE71685E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323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13B7FF-965D-589C-B3B8-73022028D955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39ED0A-9214-4FCB-1E5E-E1803E52CBE1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GPT-5 (2025.08)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FEBE85-11C7-5C52-5A47-68B1EFAC5BAE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7A43F46-F0DB-093F-0A6B-9E07663C6CA1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B6C0EC8-1069-E4E4-A518-0F8ED36A3A68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D60C978-ABD4-9319-9FC2-7B1B09E5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7" y="2361063"/>
            <a:ext cx="10546196" cy="2818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734022-C579-F138-E4F1-46AEFB4C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3338" y="2888936"/>
            <a:ext cx="332986" cy="3329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8A5EEB-CB54-FFC0-3A25-835739F8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0145" y="3270783"/>
            <a:ext cx="332986" cy="332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BE4C0B-3C67-5918-6912-F6FB4B4B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36512" y="3689592"/>
            <a:ext cx="332986" cy="332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C3EFDD-D2D7-AC32-041E-4BF8B8262B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65166" y="3262507"/>
            <a:ext cx="332986" cy="3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2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2045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특이점은 정말 올까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7F8D08-F5CC-C119-FBA8-5A1465429C86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7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A417C5E2-D008-552E-4FE9-D80980191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08247A2-D2D1-FA6E-D6B8-C44445A4D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728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'HER' (2013)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영화 '그녀' 본예고편">
            <a:hlinkClick r:id="" action="ppaction://media"/>
            <a:extLst>
              <a:ext uri="{FF2B5EF4-FFF2-40B4-BE49-F238E27FC236}">
                <a16:creationId xmlns:a16="http://schemas.microsoft.com/office/drawing/2014/main" id="{F628B6B1-86B0-135D-2AD3-66AFAA212B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69067" y="1798922"/>
            <a:ext cx="7653866" cy="4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와의 대화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한국어 너무 잘하니까 느낌 확 다르네요; ChatGPT 고급 음성 모드 사용기  / 오목교 전자상가 Ep.218">
            <a:hlinkClick r:id="" action="ppaction://media"/>
            <a:extLst>
              <a:ext uri="{FF2B5EF4-FFF2-40B4-BE49-F238E27FC236}">
                <a16:creationId xmlns:a16="http://schemas.microsoft.com/office/drawing/2014/main" id="{B58554F5-7B53-3D45-396A-026335979F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82" y="1772530"/>
            <a:ext cx="7815236" cy="44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애플리케이션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고급 음성 모드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9DBEC3-BD35-12FA-07F5-D3E9464B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86" y="2053988"/>
            <a:ext cx="5562628" cy="37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4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lang="en-US" altLang="ko-KR" sz="2000" b="1" kern="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A5DA7C6-798D-5253-33CC-3EBE8566A2C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172978-B1D4-5488-CB2F-4EC4EE3704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(Artificial Intelligence)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1DE58-8B3C-63D7-556D-85609F12F91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1DFC77D-1423-D4D6-1A5A-3750AF1631F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0600336-74A8-4702-6BD9-4E827FFE4F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1498</Words>
  <Application>Microsoft Office PowerPoint</Application>
  <PresentationFormat>와이드스크린</PresentationFormat>
  <Paragraphs>343</Paragraphs>
  <Slides>50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Arial</vt:lpstr>
      <vt:lpstr>맑은 고딕</vt:lpstr>
      <vt:lpstr>Constantia</vt:lpstr>
      <vt:lpstr>배달의민족 도현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163</cp:revision>
  <dcterms:created xsi:type="dcterms:W3CDTF">2023-07-18T04:23:36Z</dcterms:created>
  <dcterms:modified xsi:type="dcterms:W3CDTF">2025-08-11T05:03:10Z</dcterms:modified>
</cp:coreProperties>
</file>